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3.xml" ContentType="application/vnd.openxmlformats-officedocument.presentationml.notes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8" r:id="rId3"/>
    <p:sldId id="281" r:id="rId4"/>
    <p:sldId id="628" r:id="rId5"/>
    <p:sldId id="629" r:id="rId6"/>
    <p:sldId id="630" r:id="rId7"/>
    <p:sldId id="631" r:id="rId8"/>
    <p:sldId id="633" r:id="rId9"/>
    <p:sldId id="632" r:id="rId10"/>
    <p:sldId id="634" r:id="rId11"/>
    <p:sldId id="282" r:id="rId12"/>
    <p:sldId id="626" r:id="rId13"/>
    <p:sldId id="627" r:id="rId14"/>
  </p:sldIdLst>
  <p:sldSz cx="9144000" cy="6858000" type="screen4x3"/>
  <p:notesSz cx="6864350"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4660"/>
  </p:normalViewPr>
  <p:slideViewPr>
    <p:cSldViewPr>
      <p:cViewPr varScale="1">
        <p:scale>
          <a:sx n="72" d="100"/>
          <a:sy n="72" d="100"/>
        </p:scale>
        <p:origin x="1326" y="-2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552" cy="499745"/>
          </a:xfrm>
          <a:prstGeom prst="rect">
            <a:avLst/>
          </a:prstGeom>
        </p:spPr>
        <p:txBody>
          <a:bodyPr vert="horz" lIns="96332" tIns="48166" rIns="96332" bIns="48166" rtlCol="0"/>
          <a:lstStyle>
            <a:lvl1pPr algn="l">
              <a:defRPr sz="1300"/>
            </a:lvl1pPr>
          </a:lstStyle>
          <a:p>
            <a:endParaRPr lang="en-US"/>
          </a:p>
        </p:txBody>
      </p:sp>
      <p:sp>
        <p:nvSpPr>
          <p:cNvPr id="3" name="Date Placeholder 2"/>
          <p:cNvSpPr>
            <a:spLocks noGrp="1"/>
          </p:cNvSpPr>
          <p:nvPr>
            <p:ph type="dt" sz="quarter" idx="1"/>
          </p:nvPr>
        </p:nvSpPr>
        <p:spPr>
          <a:xfrm>
            <a:off x="3888210" y="0"/>
            <a:ext cx="2974552" cy="499745"/>
          </a:xfrm>
          <a:prstGeom prst="rect">
            <a:avLst/>
          </a:prstGeom>
        </p:spPr>
        <p:txBody>
          <a:bodyPr vert="horz" lIns="96332" tIns="48166" rIns="96332" bIns="48166" rtlCol="0"/>
          <a:lstStyle>
            <a:lvl1pPr algn="r">
              <a:defRPr sz="1300"/>
            </a:lvl1pPr>
          </a:lstStyle>
          <a:p>
            <a:fld id="{5FECF851-B11D-49F2-A78C-BB320A229AB3}" type="datetimeFigureOut">
              <a:rPr lang="en-US" smtClean="0"/>
              <a:t>8/30/2018</a:t>
            </a:fld>
            <a:endParaRPr lang="en-US"/>
          </a:p>
        </p:txBody>
      </p:sp>
      <p:sp>
        <p:nvSpPr>
          <p:cNvPr id="4" name="Footer Placeholder 3"/>
          <p:cNvSpPr>
            <a:spLocks noGrp="1"/>
          </p:cNvSpPr>
          <p:nvPr>
            <p:ph type="ftr" sz="quarter" idx="2"/>
          </p:nvPr>
        </p:nvSpPr>
        <p:spPr>
          <a:xfrm>
            <a:off x="0" y="9493420"/>
            <a:ext cx="2974552" cy="499745"/>
          </a:xfrm>
          <a:prstGeom prst="rect">
            <a:avLst/>
          </a:prstGeom>
        </p:spPr>
        <p:txBody>
          <a:bodyPr vert="horz" lIns="96332" tIns="48166" rIns="96332" bIns="48166" rtlCol="0" anchor="b"/>
          <a:lstStyle>
            <a:lvl1pPr algn="l">
              <a:defRPr sz="1300"/>
            </a:lvl1pPr>
          </a:lstStyle>
          <a:p>
            <a:endParaRPr lang="en-US"/>
          </a:p>
        </p:txBody>
      </p:sp>
      <p:sp>
        <p:nvSpPr>
          <p:cNvPr id="5" name="Slide Number Placeholder 4"/>
          <p:cNvSpPr>
            <a:spLocks noGrp="1"/>
          </p:cNvSpPr>
          <p:nvPr>
            <p:ph type="sldNum" sz="quarter" idx="3"/>
          </p:nvPr>
        </p:nvSpPr>
        <p:spPr>
          <a:xfrm>
            <a:off x="3888210" y="9493420"/>
            <a:ext cx="2974552" cy="499745"/>
          </a:xfrm>
          <a:prstGeom prst="rect">
            <a:avLst/>
          </a:prstGeom>
        </p:spPr>
        <p:txBody>
          <a:bodyPr vert="horz" lIns="96332" tIns="48166" rIns="96332" bIns="48166" rtlCol="0" anchor="b"/>
          <a:lstStyle>
            <a:lvl1pPr algn="r">
              <a:defRPr sz="1300"/>
            </a:lvl1pPr>
          </a:lstStyle>
          <a:p>
            <a:fld id="{A870BFF0-935B-458D-BA7C-0177669AD23D}" type="slidenum">
              <a:rPr lang="en-US" smtClean="0"/>
              <a:t>‹nº›</a:t>
            </a:fld>
            <a:endParaRPr lang="en-US"/>
          </a:p>
        </p:txBody>
      </p:sp>
    </p:spTree>
    <p:extLst>
      <p:ext uri="{BB962C8B-B14F-4D97-AF65-F5344CB8AC3E}">
        <p14:creationId xmlns:p14="http://schemas.microsoft.com/office/powerpoint/2010/main" val="3873309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552" cy="499745"/>
          </a:xfrm>
          <a:prstGeom prst="rect">
            <a:avLst/>
          </a:prstGeom>
        </p:spPr>
        <p:txBody>
          <a:bodyPr vert="horz" lIns="96332" tIns="48166" rIns="96332" bIns="48166" rtlCol="0"/>
          <a:lstStyle>
            <a:lvl1pPr algn="l">
              <a:defRPr sz="1300"/>
            </a:lvl1pPr>
          </a:lstStyle>
          <a:p>
            <a:endParaRPr lang="en-US"/>
          </a:p>
        </p:txBody>
      </p:sp>
      <p:sp>
        <p:nvSpPr>
          <p:cNvPr id="3" name="Date Placeholder 2"/>
          <p:cNvSpPr>
            <a:spLocks noGrp="1"/>
          </p:cNvSpPr>
          <p:nvPr>
            <p:ph type="dt" idx="1"/>
          </p:nvPr>
        </p:nvSpPr>
        <p:spPr>
          <a:xfrm>
            <a:off x="3888210" y="0"/>
            <a:ext cx="2974552" cy="499745"/>
          </a:xfrm>
          <a:prstGeom prst="rect">
            <a:avLst/>
          </a:prstGeom>
        </p:spPr>
        <p:txBody>
          <a:bodyPr vert="horz" lIns="96332" tIns="48166" rIns="96332" bIns="48166" rtlCol="0"/>
          <a:lstStyle>
            <a:lvl1pPr algn="r">
              <a:defRPr sz="1300"/>
            </a:lvl1pPr>
          </a:lstStyle>
          <a:p>
            <a:fld id="{BA069296-B181-4DBF-BEE7-167EBC30F281}" type="datetimeFigureOut">
              <a:rPr lang="en-US" smtClean="0"/>
              <a:t>8/30/2018</a:t>
            </a:fld>
            <a:endParaRPr lang="en-US"/>
          </a:p>
        </p:txBody>
      </p:sp>
      <p:sp>
        <p:nvSpPr>
          <p:cNvPr id="4" name="Slide Image Placeholder 3"/>
          <p:cNvSpPr>
            <a:spLocks noGrp="1" noRot="1" noChangeAspect="1"/>
          </p:cNvSpPr>
          <p:nvPr>
            <p:ph type="sldImg" idx="2"/>
          </p:nvPr>
        </p:nvSpPr>
        <p:spPr>
          <a:xfrm>
            <a:off x="933450" y="749300"/>
            <a:ext cx="4997450" cy="3748088"/>
          </a:xfrm>
          <a:prstGeom prst="rect">
            <a:avLst/>
          </a:prstGeom>
          <a:noFill/>
          <a:ln w="12700">
            <a:solidFill>
              <a:prstClr val="black"/>
            </a:solidFill>
          </a:ln>
        </p:spPr>
        <p:txBody>
          <a:bodyPr vert="horz" lIns="96332" tIns="48166" rIns="96332" bIns="48166" rtlCol="0" anchor="ctr"/>
          <a:lstStyle/>
          <a:p>
            <a:endParaRPr lang="en-US"/>
          </a:p>
        </p:txBody>
      </p:sp>
      <p:sp>
        <p:nvSpPr>
          <p:cNvPr id="5" name="Notes Placeholder 4"/>
          <p:cNvSpPr>
            <a:spLocks noGrp="1"/>
          </p:cNvSpPr>
          <p:nvPr>
            <p:ph type="body" sz="quarter" idx="3"/>
          </p:nvPr>
        </p:nvSpPr>
        <p:spPr>
          <a:xfrm>
            <a:off x="686435" y="4747578"/>
            <a:ext cx="5491480" cy="4497705"/>
          </a:xfrm>
          <a:prstGeom prst="rect">
            <a:avLst/>
          </a:prstGeom>
        </p:spPr>
        <p:txBody>
          <a:bodyPr vert="horz" lIns="96332" tIns="48166" rIns="96332" bIns="4816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93420"/>
            <a:ext cx="2974552" cy="499745"/>
          </a:xfrm>
          <a:prstGeom prst="rect">
            <a:avLst/>
          </a:prstGeom>
        </p:spPr>
        <p:txBody>
          <a:bodyPr vert="horz" lIns="96332" tIns="48166" rIns="96332" bIns="48166" rtlCol="0" anchor="b"/>
          <a:lstStyle>
            <a:lvl1pPr algn="l">
              <a:defRPr sz="1300"/>
            </a:lvl1pPr>
          </a:lstStyle>
          <a:p>
            <a:endParaRPr lang="en-US"/>
          </a:p>
        </p:txBody>
      </p:sp>
      <p:sp>
        <p:nvSpPr>
          <p:cNvPr id="7" name="Slide Number Placeholder 6"/>
          <p:cNvSpPr>
            <a:spLocks noGrp="1"/>
          </p:cNvSpPr>
          <p:nvPr>
            <p:ph type="sldNum" sz="quarter" idx="5"/>
          </p:nvPr>
        </p:nvSpPr>
        <p:spPr>
          <a:xfrm>
            <a:off x="3888210" y="9493420"/>
            <a:ext cx="2974552" cy="499745"/>
          </a:xfrm>
          <a:prstGeom prst="rect">
            <a:avLst/>
          </a:prstGeom>
        </p:spPr>
        <p:txBody>
          <a:bodyPr vert="horz" lIns="96332" tIns="48166" rIns="96332" bIns="48166" rtlCol="0" anchor="b"/>
          <a:lstStyle>
            <a:lvl1pPr algn="r">
              <a:defRPr sz="1300"/>
            </a:lvl1pPr>
          </a:lstStyle>
          <a:p>
            <a:fld id="{273CF6C1-7467-444B-AA4C-033D8C66D2F0}" type="slidenum">
              <a:rPr lang="en-US" smtClean="0"/>
              <a:t>‹nº›</a:t>
            </a:fld>
            <a:endParaRPr lang="en-US"/>
          </a:p>
        </p:txBody>
      </p:sp>
    </p:spTree>
    <p:extLst>
      <p:ext uri="{BB962C8B-B14F-4D97-AF65-F5344CB8AC3E}">
        <p14:creationId xmlns:p14="http://schemas.microsoft.com/office/powerpoint/2010/main" val="3365728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a:t>
            </a:fld>
            <a:endParaRPr lang="en-US"/>
          </a:p>
        </p:txBody>
      </p:sp>
      <p:sp>
        <p:nvSpPr>
          <p:cNvPr id="5" name="Marcador de Posição da Data 4">
            <a:extLst>
              <a:ext uri="{FF2B5EF4-FFF2-40B4-BE49-F238E27FC236}">
                <a16:creationId xmlns:a16="http://schemas.microsoft.com/office/drawing/2014/main" id="{DFDC4C29-9699-4BB0-85E1-8F676127175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14786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8515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77980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949515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98612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972715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92007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E617716-53B2-4C0C-B0C6-2FF286EF653E}" type="datetimeFigureOut">
              <a:rPr lang="en-US" smtClean="0"/>
              <a:t>8/30/2018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617716-53B2-4C0C-B0C6-2FF286EF653E}" type="datetimeFigureOut">
              <a:rPr lang="en-US" smtClean="0"/>
              <a:t>8/30/2018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E617716-53B2-4C0C-B0C6-2FF286EF653E}" type="datetimeFigureOut">
              <a:rPr lang="en-US" smtClean="0"/>
              <a:t>8/30/2018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17716-53B2-4C0C-B0C6-2FF286EF653E}" type="datetimeFigureOut">
              <a:rPr lang="en-US" smtClean="0"/>
              <a:t>8/30/2018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617716-53B2-4C0C-B0C6-2FF286EF653E}" type="datetimeFigureOut">
              <a:rPr lang="en-US" smtClean="0"/>
              <a:t>8/30/2018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617716-53B2-4C0C-B0C6-2FF286EF653E}" type="datetimeFigureOut">
              <a:rPr lang="en-US" smtClean="0"/>
              <a:t>8/30/2018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17716-53B2-4C0C-B0C6-2FF286EF653E}" type="datetimeFigureOut">
              <a:rPr lang="en-US" smtClean="0"/>
              <a:t>8/30/2018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5A9BAF-14C9-46D1-A134-703F5D4D61FE}" type="slidenum">
              <a:rPr lang="en-US" smtClean="0"/>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eleuterioacursio@gmail.com" TargetMode="External"/><Relationship Id="rId5" Type="http://schemas.openxmlformats.org/officeDocument/2006/relationships/hyperlink" Target="mailto:paulonlbaptista@net.sapo.pt"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524000"/>
            <a:ext cx="7239000" cy="2514600"/>
          </a:xfrm>
        </p:spPr>
        <p:txBody>
          <a:bodyPr>
            <a:noAutofit/>
          </a:bodyPr>
          <a:lstStyle/>
          <a:p>
            <a:endParaRPr lang="en-US" sz="3000" b="1" dirty="0">
              <a:solidFill>
                <a:schemeClr val="tx1">
                  <a:lumMod val="85000"/>
                  <a:lumOff val="15000"/>
                </a:schemeClr>
              </a:solidFill>
            </a:endParaRPr>
          </a:p>
          <a:p>
            <a:r>
              <a:rPr lang="pt-PT" sz="3000" b="1" dirty="0" err="1">
                <a:solidFill>
                  <a:schemeClr val="tx1">
                    <a:lumMod val="85000"/>
                    <a:lumOff val="15000"/>
                  </a:schemeClr>
                </a:solidFill>
              </a:rPr>
              <a:t>Section</a:t>
            </a:r>
            <a:r>
              <a:rPr lang="pt-PT" sz="3000" b="1" dirty="0">
                <a:solidFill>
                  <a:schemeClr val="tx1">
                    <a:lumMod val="85000"/>
                    <a:lumOff val="15000"/>
                  </a:schemeClr>
                </a:solidFill>
              </a:rPr>
              <a:t> 1 - HACCP</a:t>
            </a:r>
          </a:p>
          <a:p>
            <a:r>
              <a:rPr lang="pt-PT" sz="3000" b="1" dirty="0" err="1">
                <a:solidFill>
                  <a:schemeClr val="tx1">
                    <a:lumMod val="85000"/>
                    <a:lumOff val="15000"/>
                  </a:schemeClr>
                </a:solidFill>
              </a:rPr>
              <a:t>Hazard</a:t>
            </a:r>
            <a:r>
              <a:rPr lang="pt-PT" sz="3000" b="1" dirty="0">
                <a:solidFill>
                  <a:schemeClr val="tx1">
                    <a:lumMod val="85000"/>
                    <a:lumOff val="15000"/>
                  </a:schemeClr>
                </a:solidFill>
              </a:rPr>
              <a:t> </a:t>
            </a:r>
            <a:r>
              <a:rPr lang="pt-PT" sz="3000" b="1" dirty="0" err="1">
                <a:solidFill>
                  <a:schemeClr val="tx1">
                    <a:lumMod val="85000"/>
                    <a:lumOff val="15000"/>
                  </a:schemeClr>
                </a:solidFill>
              </a:rPr>
              <a:t>Analysis</a:t>
            </a:r>
            <a:r>
              <a:rPr lang="pt-PT" sz="3000" b="1" dirty="0">
                <a:solidFill>
                  <a:schemeClr val="tx1">
                    <a:lumMod val="85000"/>
                    <a:lumOff val="15000"/>
                  </a:schemeClr>
                </a:solidFill>
              </a:rPr>
              <a:t> </a:t>
            </a:r>
            <a:r>
              <a:rPr lang="pt-PT" sz="3000" b="1" dirty="0" err="1">
                <a:solidFill>
                  <a:schemeClr val="tx1">
                    <a:lumMod val="85000"/>
                    <a:lumOff val="15000"/>
                  </a:schemeClr>
                </a:solidFill>
              </a:rPr>
              <a:t>and</a:t>
            </a:r>
            <a:r>
              <a:rPr lang="pt-PT" sz="3000" b="1" dirty="0">
                <a:solidFill>
                  <a:schemeClr val="tx1">
                    <a:lumMod val="85000"/>
                    <a:lumOff val="15000"/>
                  </a:schemeClr>
                </a:solidFill>
              </a:rPr>
              <a:t> </a:t>
            </a:r>
            <a:r>
              <a:rPr lang="pt-PT" sz="3000" b="1" dirty="0" err="1">
                <a:solidFill>
                  <a:schemeClr val="tx1">
                    <a:lumMod val="85000"/>
                    <a:lumOff val="15000"/>
                  </a:schemeClr>
                </a:solidFill>
              </a:rPr>
              <a:t>Critical</a:t>
            </a:r>
            <a:r>
              <a:rPr lang="pt-PT" sz="3000" b="1" dirty="0">
                <a:solidFill>
                  <a:schemeClr val="tx1">
                    <a:lumMod val="85000"/>
                    <a:lumOff val="15000"/>
                  </a:schemeClr>
                </a:solidFill>
              </a:rPr>
              <a:t> </a:t>
            </a:r>
            <a:r>
              <a:rPr lang="pt-PT" sz="3000" b="1" dirty="0" err="1">
                <a:solidFill>
                  <a:schemeClr val="tx1">
                    <a:lumMod val="85000"/>
                    <a:lumOff val="15000"/>
                  </a:schemeClr>
                </a:solidFill>
              </a:rPr>
              <a:t>Control</a:t>
            </a:r>
            <a:r>
              <a:rPr lang="pt-PT" sz="3000" b="1" dirty="0">
                <a:solidFill>
                  <a:schemeClr val="tx1">
                    <a:lumMod val="85000"/>
                    <a:lumOff val="15000"/>
                  </a:schemeClr>
                </a:solidFill>
              </a:rPr>
              <a:t> </a:t>
            </a:r>
            <a:r>
              <a:rPr lang="pt-PT" sz="3000" b="1" dirty="0" err="1">
                <a:solidFill>
                  <a:schemeClr val="tx1">
                    <a:lumMod val="85000"/>
                    <a:lumOff val="15000"/>
                  </a:schemeClr>
                </a:solidFill>
              </a:rPr>
              <a:t>Points</a:t>
            </a:r>
            <a:endParaRPr lang="it-IT" sz="3000" b="1" dirty="0">
              <a:solidFill>
                <a:schemeClr val="tx1">
                  <a:lumMod val="85000"/>
                  <a:lumOff val="15000"/>
                </a:schemeClr>
              </a:solidFill>
            </a:endParaRPr>
          </a:p>
          <a:p>
            <a:endParaRPr lang="en-US" sz="3000" b="1" dirty="0">
              <a:solidFill>
                <a:schemeClr val="tx1">
                  <a:lumMod val="85000"/>
                  <a:lumOff val="15000"/>
                </a:schemeClr>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CasellaDiTesto 1"/>
          <p:cNvSpPr txBox="1"/>
          <p:nvPr/>
        </p:nvSpPr>
        <p:spPr>
          <a:xfrm>
            <a:off x="2019300" y="4191000"/>
            <a:ext cx="5486400" cy="1785104"/>
          </a:xfrm>
          <a:prstGeom prst="rect">
            <a:avLst/>
          </a:prstGeom>
          <a:noFill/>
        </p:spPr>
        <p:txBody>
          <a:bodyPr wrap="square" rtlCol="0">
            <a:spAutoFit/>
          </a:bodyPr>
          <a:lstStyle/>
          <a:p>
            <a:pPr algn="ctr"/>
            <a:r>
              <a:rPr lang="it-IT" sz="2200" b="1" i="1" dirty="0"/>
              <a:t>Paulo Baptista, Eleutério Silva</a:t>
            </a:r>
          </a:p>
          <a:p>
            <a:pPr algn="ctr"/>
            <a:r>
              <a:rPr lang="it-IT" sz="2200" i="1" dirty="0"/>
              <a:t>Paulo &amp; Beatriz – Consultores Associados, Lda </a:t>
            </a:r>
          </a:p>
          <a:p>
            <a:pPr algn="ctr"/>
            <a:r>
              <a:rPr lang="en-US" sz="2200" i="1" dirty="0">
                <a:hlinkClick r:id="rId5"/>
              </a:rPr>
              <a:t>paulonlbaptista@net.sapo.pt</a:t>
            </a:r>
            <a:r>
              <a:rPr lang="en-US" sz="2200" i="1" dirty="0"/>
              <a:t>; </a:t>
            </a:r>
            <a:r>
              <a:rPr lang="en-US" sz="2200" i="1" dirty="0" err="1">
                <a:hlinkClick r:id="rId6"/>
              </a:rPr>
              <a:t>eleuterioacursio</a:t>
            </a:r>
            <a:r>
              <a:rPr lang="en-US" sz="2200" i="1" err="1">
                <a:hlinkClick r:id="rId6"/>
              </a:rPr>
              <a:t>@</a:t>
            </a:r>
            <a:r>
              <a:rPr lang="en-US" sz="2200" i="1">
                <a:hlinkClick r:id="rId6"/>
              </a:rPr>
              <a:t>gmail.com</a:t>
            </a:r>
            <a:r>
              <a:rPr lang="en-US" sz="2200" i="1" dirty="0"/>
              <a:t> </a:t>
            </a:r>
          </a:p>
          <a:p>
            <a:pPr algn="ctr"/>
            <a:endParaRPr lang="en-US" sz="2200" i="1" dirty="0"/>
          </a:p>
        </p:txBody>
      </p:sp>
      <p:sp>
        <p:nvSpPr>
          <p:cNvPr id="7" name="CasellaDiTesto 6"/>
          <p:cNvSpPr txBox="1"/>
          <p:nvPr/>
        </p:nvSpPr>
        <p:spPr>
          <a:xfrm>
            <a:off x="2895600" y="614065"/>
            <a:ext cx="3505200" cy="369332"/>
          </a:xfrm>
          <a:prstGeom prst="rect">
            <a:avLst/>
          </a:prstGeom>
          <a:noFill/>
        </p:spPr>
        <p:txBody>
          <a:bodyPr wrap="square" rtlCol="0">
            <a:spAutoFit/>
          </a:bodyPr>
          <a:lstStyle/>
          <a:p>
            <a:r>
              <a:rPr lang="it-IT" b="1" i="1" dirty="0"/>
              <a:t>Food Safety Management Systems</a:t>
            </a:r>
          </a:p>
        </p:txBody>
      </p:sp>
      <p:pic>
        <p:nvPicPr>
          <p:cNvPr id="8" name="Immagine 7"/>
          <p:cNvPicPr>
            <a:picLocks noChangeAspect="1"/>
          </p:cNvPicPr>
          <p:nvPr/>
        </p:nvPicPr>
        <p:blipFill>
          <a:blip r:embed="rId7"/>
          <a:stretch>
            <a:fillRect/>
          </a:stretch>
        </p:blipFill>
        <p:spPr>
          <a:xfrm>
            <a:off x="95250" y="6248400"/>
            <a:ext cx="1924050" cy="549729"/>
          </a:xfrm>
          <a:prstGeom prst="rect">
            <a:avLst/>
          </a:prstGeom>
        </p:spPr>
      </p:pic>
      <p:pic>
        <p:nvPicPr>
          <p:cNvPr id="2050" name="Picture 2">
            <a:extLst>
              <a:ext uri="{FF2B5EF4-FFF2-40B4-BE49-F238E27FC236}">
                <a16:creationId xmlns:a16="http://schemas.microsoft.com/office/drawing/2014/main" id="{C0FCCE24-091A-4C81-B679-3BD9CE740DE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8000" y="236240"/>
            <a:ext cx="2092325" cy="755650"/>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295401"/>
            <a:ext cx="8305800" cy="6400799"/>
          </a:xfrm>
        </p:spPr>
        <p:txBody>
          <a:bodyPr>
            <a:normAutofit/>
          </a:bodyPr>
          <a:lstStyle/>
          <a:p>
            <a:pPr algn="l">
              <a:lnSpc>
                <a:spcPts val="3600"/>
              </a:lnSpc>
              <a:spcBef>
                <a:spcPts val="1800"/>
              </a:spcBef>
            </a:pPr>
            <a:r>
              <a:rPr lang="en-US" b="1" dirty="0">
                <a:solidFill>
                  <a:schemeClr val="tx1"/>
                </a:solidFill>
              </a:rPr>
              <a:t>Question no. 3 (20 points/100)</a:t>
            </a:r>
            <a:endParaRPr lang="pt-PT" b="1" dirty="0">
              <a:solidFill>
                <a:schemeClr val="tx1"/>
              </a:solidFill>
            </a:endParaRPr>
          </a:p>
          <a:p>
            <a:pPr algn="l"/>
            <a:r>
              <a:rPr lang="en-US" sz="2400" dirty="0">
                <a:solidFill>
                  <a:schemeClr val="tx1"/>
                </a:solidFill>
              </a:rPr>
              <a:t>In a company, the metal detection check procedure states that checks have to be done with ferrous, non-ferrous and stainless test pieces at the beginning and end of the production, at least every 2 hours and after breaks. On metal record checks, it can be observed the following information: date of checks (without time mentioned), if the test results are conform or not (without specifying for which test pieces), name of the persons working on the line (but not the name of the person responsible for the check). The metal record checks are appropriate? Justify.</a:t>
            </a:r>
            <a:endParaRPr lang="pt-PT" sz="2400" dirty="0">
              <a:solidFill>
                <a:schemeClr val="tx1"/>
              </a:solidFill>
            </a:endParaRPr>
          </a:p>
          <a:p>
            <a:pPr marL="0" lvl="2" algn="l">
              <a:lnSpc>
                <a:spcPts val="3600"/>
              </a:lnSpc>
              <a:spcBef>
                <a:spcPts val="600"/>
              </a:spcBef>
            </a:pPr>
            <a:endParaRPr lang="en-US"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3918363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err="1">
                <a:solidFill>
                  <a:schemeClr val="tx1">
                    <a:lumMod val="85000"/>
                    <a:lumOff val="15000"/>
                  </a:schemeClr>
                </a:solidFill>
                <a:effectLst>
                  <a:outerShdw blurRad="38100" dist="38100" dir="2700000" algn="tl">
                    <a:srgbClr val="000000">
                      <a:alpha val="43137"/>
                    </a:srgbClr>
                  </a:outerShdw>
                </a:effectLst>
              </a:rPr>
              <a:t>References</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4462760"/>
          </a:xfrm>
          <a:prstGeom prst="rect">
            <a:avLst/>
          </a:prstGeom>
          <a:noFill/>
        </p:spPr>
        <p:txBody>
          <a:bodyPr wrap="square" rtlCol="0">
            <a:spAutoFit/>
          </a:bodyPr>
          <a:lstStyle/>
          <a:p>
            <a:pPr lvl="0">
              <a:spcBef>
                <a:spcPts val="600"/>
              </a:spcBef>
              <a:spcAft>
                <a:spcPts val="600"/>
              </a:spcAft>
            </a:pPr>
            <a:r>
              <a:rPr lang="pt-PT" sz="2400" dirty="0"/>
              <a:t>AFNOR, </a:t>
            </a:r>
            <a:r>
              <a:rPr lang="pt-PT" sz="2400" dirty="0" err="1"/>
              <a:t>Norme</a:t>
            </a:r>
            <a:r>
              <a:rPr lang="pt-PT" sz="2400" dirty="0"/>
              <a:t> </a:t>
            </a:r>
            <a:r>
              <a:rPr lang="pt-PT" sz="2400" dirty="0" err="1"/>
              <a:t>expérimentale</a:t>
            </a:r>
            <a:r>
              <a:rPr lang="pt-PT" sz="2400" dirty="0"/>
              <a:t> XP V 01-003 – </a:t>
            </a:r>
            <a:r>
              <a:rPr lang="pt-PT" sz="2400" dirty="0" err="1"/>
              <a:t>Lignes</a:t>
            </a:r>
            <a:r>
              <a:rPr lang="pt-PT" sz="2400" dirty="0"/>
              <a:t> </a:t>
            </a:r>
            <a:r>
              <a:rPr lang="pt-PT" sz="2400" dirty="0" err="1"/>
              <a:t>Directrices</a:t>
            </a:r>
            <a:r>
              <a:rPr lang="pt-PT" sz="2400" dirty="0"/>
              <a:t> </a:t>
            </a:r>
            <a:r>
              <a:rPr lang="pt-PT" sz="2400" dirty="0" err="1"/>
              <a:t>pour</a:t>
            </a:r>
            <a:r>
              <a:rPr lang="pt-PT" sz="2400" dirty="0"/>
              <a:t> </a:t>
            </a:r>
            <a:r>
              <a:rPr lang="pt-PT" sz="2400" dirty="0" err="1"/>
              <a:t>l’Elaboration</a:t>
            </a:r>
            <a:r>
              <a:rPr lang="pt-PT" sz="2400" dirty="0"/>
              <a:t> d’</a:t>
            </a:r>
            <a:r>
              <a:rPr lang="pt-PT" sz="2400" dirty="0" err="1"/>
              <a:t>un</a:t>
            </a:r>
            <a:r>
              <a:rPr lang="pt-PT" sz="2400" dirty="0"/>
              <a:t> Protocole de </a:t>
            </a:r>
            <a:r>
              <a:rPr lang="pt-PT" sz="2400" dirty="0" err="1"/>
              <a:t>Validation</a:t>
            </a:r>
            <a:r>
              <a:rPr lang="pt-PT" sz="2400" dirty="0"/>
              <a:t> de la </a:t>
            </a:r>
            <a:r>
              <a:rPr lang="pt-PT" sz="2400" dirty="0" err="1"/>
              <a:t>Durée</a:t>
            </a:r>
            <a:r>
              <a:rPr lang="pt-PT" sz="2400" dirty="0"/>
              <a:t> de </a:t>
            </a:r>
            <a:r>
              <a:rPr lang="pt-PT" sz="2400" dirty="0" err="1"/>
              <a:t>Vie</a:t>
            </a:r>
            <a:r>
              <a:rPr lang="pt-PT" sz="2400" dirty="0"/>
              <a:t> </a:t>
            </a:r>
            <a:r>
              <a:rPr lang="pt-PT" sz="2400" dirty="0" err="1"/>
              <a:t>Microbiologique</a:t>
            </a:r>
            <a:r>
              <a:rPr lang="pt-PT" sz="2400" dirty="0"/>
              <a:t>,  AFNOR – </a:t>
            </a:r>
            <a:r>
              <a:rPr lang="pt-PT" sz="2400" dirty="0" err="1"/>
              <a:t>Association</a:t>
            </a:r>
            <a:r>
              <a:rPr lang="pt-PT" sz="2400" dirty="0"/>
              <a:t> </a:t>
            </a:r>
            <a:r>
              <a:rPr lang="pt-PT" sz="2400" dirty="0" err="1"/>
              <a:t>Française</a:t>
            </a:r>
            <a:r>
              <a:rPr lang="pt-PT" sz="2400" dirty="0"/>
              <a:t> de </a:t>
            </a:r>
            <a:r>
              <a:rPr lang="pt-PT" sz="2400" dirty="0" err="1"/>
              <a:t>Normalisation</a:t>
            </a:r>
            <a:r>
              <a:rPr lang="pt-PT" sz="2400" dirty="0"/>
              <a:t>, Paris, France, 1998.</a:t>
            </a:r>
          </a:p>
          <a:p>
            <a:pPr lvl="0">
              <a:spcBef>
                <a:spcPts val="600"/>
              </a:spcBef>
              <a:spcAft>
                <a:spcPts val="600"/>
              </a:spcAft>
            </a:pPr>
            <a:r>
              <a:rPr lang="pt-PT" sz="2400" dirty="0"/>
              <a:t>Baptista, P. e Noronha, J., Segurança Alimentar em Estabelecimentos </a:t>
            </a:r>
            <a:r>
              <a:rPr lang="pt-PT" sz="2400" dirty="0" err="1"/>
              <a:t>Agro-Alimentares</a:t>
            </a:r>
            <a:r>
              <a:rPr lang="pt-PT" sz="2400" dirty="0"/>
              <a:t>: </a:t>
            </a:r>
            <a:r>
              <a:rPr lang="pt-PT" sz="2400" dirty="0" err="1"/>
              <a:t>Projecto</a:t>
            </a:r>
            <a:r>
              <a:rPr lang="pt-PT" sz="2400" dirty="0"/>
              <a:t> e Construção, </a:t>
            </a:r>
            <a:r>
              <a:rPr lang="pt-PT" sz="2400" dirty="0" err="1"/>
              <a:t>Forvisão</a:t>
            </a:r>
            <a:r>
              <a:rPr lang="pt-PT" sz="2400" dirty="0"/>
              <a:t> – Consultoria em Formação Integrada, Guimarães, Portugal, 2003.</a:t>
            </a:r>
          </a:p>
          <a:p>
            <a:pPr lvl="0">
              <a:spcBef>
                <a:spcPts val="600"/>
              </a:spcBef>
              <a:spcAft>
                <a:spcPts val="600"/>
              </a:spcAft>
            </a:pPr>
            <a:r>
              <a:rPr lang="pt-PT" sz="2400" dirty="0"/>
              <a:t>Baptista, P. e Saraiva, J., Higiene Pessoal na Indústria Alimentar, </a:t>
            </a:r>
            <a:r>
              <a:rPr lang="pt-PT" sz="2400" dirty="0" err="1"/>
              <a:t>Forvisão</a:t>
            </a:r>
            <a:r>
              <a:rPr lang="pt-PT" sz="2400" dirty="0"/>
              <a:t> – Consultoria em Formação Integrada, Guimarães, Portugal, 2003.</a:t>
            </a:r>
          </a:p>
        </p:txBody>
      </p:sp>
      <p:pic>
        <p:nvPicPr>
          <p:cNvPr id="6" name="Immagine 5"/>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3005824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err="1">
                <a:solidFill>
                  <a:schemeClr val="tx1">
                    <a:lumMod val="85000"/>
                    <a:lumOff val="15000"/>
                  </a:schemeClr>
                </a:solidFill>
                <a:effectLst>
                  <a:outerShdw blurRad="38100" dist="38100" dir="2700000" algn="tl">
                    <a:srgbClr val="000000">
                      <a:alpha val="43137"/>
                    </a:srgbClr>
                  </a:outerShdw>
                </a:effectLst>
              </a:rPr>
              <a:t>References</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4093428"/>
          </a:xfrm>
          <a:prstGeom prst="rect">
            <a:avLst/>
          </a:prstGeom>
          <a:noFill/>
        </p:spPr>
        <p:txBody>
          <a:bodyPr wrap="square" rtlCol="0">
            <a:spAutoFit/>
          </a:bodyPr>
          <a:lstStyle/>
          <a:p>
            <a:pPr lvl="0">
              <a:spcBef>
                <a:spcPts val="600"/>
              </a:spcBef>
              <a:spcAft>
                <a:spcPts val="600"/>
              </a:spcAft>
            </a:pPr>
            <a:r>
              <a:rPr lang="pt-PT" sz="2400" dirty="0"/>
              <a:t>Baptista, P. e Venâncio, A., Os Perigos para a Segurança Alimentar no Processamento de Alimentos, </a:t>
            </a:r>
            <a:r>
              <a:rPr lang="pt-PT" sz="2400" dirty="0" err="1"/>
              <a:t>Forvisão</a:t>
            </a:r>
            <a:r>
              <a:rPr lang="pt-PT" sz="2400" dirty="0"/>
              <a:t> – Consultoria em Formação Integrada, Guimarães, Portugal, 2003.</a:t>
            </a:r>
          </a:p>
          <a:p>
            <a:pPr lvl="0">
              <a:spcBef>
                <a:spcPts val="600"/>
              </a:spcBef>
              <a:spcAft>
                <a:spcPts val="600"/>
              </a:spcAft>
            </a:pPr>
            <a:r>
              <a:rPr lang="pt-PT" sz="2400" dirty="0"/>
              <a:t>Baptista, P., Higiene e </a:t>
            </a:r>
            <a:r>
              <a:rPr lang="pt-PT" sz="2400" dirty="0" err="1"/>
              <a:t>Desinfecção</a:t>
            </a:r>
            <a:r>
              <a:rPr lang="pt-PT" sz="2400" dirty="0"/>
              <a:t> de Equipamentos e Instalações na Indústria </a:t>
            </a:r>
            <a:r>
              <a:rPr lang="pt-PT" sz="2400" dirty="0" err="1"/>
              <a:t>Agro-Alimentar</a:t>
            </a:r>
            <a:r>
              <a:rPr lang="pt-PT" sz="2400" dirty="0"/>
              <a:t>, </a:t>
            </a:r>
            <a:r>
              <a:rPr lang="pt-PT" sz="2400" dirty="0" err="1"/>
              <a:t>Forvisão</a:t>
            </a:r>
            <a:r>
              <a:rPr lang="pt-PT" sz="2400" dirty="0"/>
              <a:t> – Consultoria em Formação Integrada, Guimarães, Portugal, 2003.</a:t>
            </a:r>
          </a:p>
          <a:p>
            <a:pPr lvl="0">
              <a:spcBef>
                <a:spcPts val="600"/>
              </a:spcBef>
              <a:spcAft>
                <a:spcPts val="600"/>
              </a:spcAft>
            </a:pPr>
            <a:r>
              <a:rPr lang="en-US" sz="2400" dirty="0"/>
              <a:t>CAC, CAC/GL 021-1997 – Principles for the Establishment and Application of Microbiological Criteria for Foods, CAC - </a:t>
            </a:r>
            <a:r>
              <a:rPr lang="en-US" sz="2400" dirty="0" err="1"/>
              <a:t>Comissão</a:t>
            </a:r>
            <a:r>
              <a:rPr lang="en-US" sz="2400" dirty="0"/>
              <a:t> do Codex Alimentarius, 1997.</a:t>
            </a:r>
            <a:endParaRPr lang="pt-PT" sz="2400" dirty="0"/>
          </a:p>
        </p:txBody>
      </p:sp>
      <p:pic>
        <p:nvPicPr>
          <p:cNvPr id="6" name="Immagine 5"/>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3100867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err="1">
                <a:solidFill>
                  <a:schemeClr val="tx1">
                    <a:lumMod val="85000"/>
                    <a:lumOff val="15000"/>
                  </a:schemeClr>
                </a:solidFill>
                <a:effectLst>
                  <a:outerShdw blurRad="38100" dist="38100" dir="2700000" algn="tl">
                    <a:srgbClr val="000000">
                      <a:alpha val="43137"/>
                    </a:srgbClr>
                  </a:outerShdw>
                </a:effectLst>
              </a:rPr>
              <a:t>References</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4462760"/>
          </a:xfrm>
          <a:prstGeom prst="rect">
            <a:avLst/>
          </a:prstGeom>
          <a:noFill/>
        </p:spPr>
        <p:txBody>
          <a:bodyPr wrap="square" rtlCol="0">
            <a:spAutoFit/>
          </a:bodyPr>
          <a:lstStyle/>
          <a:p>
            <a:pPr lvl="0">
              <a:spcBef>
                <a:spcPts val="600"/>
              </a:spcBef>
              <a:spcAft>
                <a:spcPts val="600"/>
              </a:spcAft>
            </a:pPr>
            <a:r>
              <a:rPr lang="en-US" sz="2400" dirty="0"/>
              <a:t>CAC, CAC/GL 030-1999 – Principles and Guidelines for the Conduct of Microbiological Risk Assessment, CAC - </a:t>
            </a:r>
            <a:r>
              <a:rPr lang="en-US" sz="2400" dirty="0" err="1"/>
              <a:t>Comissão</a:t>
            </a:r>
            <a:r>
              <a:rPr lang="en-US" sz="2400" dirty="0"/>
              <a:t> do Codex Alimentarius, 1999b.</a:t>
            </a:r>
            <a:endParaRPr lang="pt-PT" sz="2400" dirty="0"/>
          </a:p>
          <a:p>
            <a:pPr lvl="0">
              <a:spcBef>
                <a:spcPts val="600"/>
              </a:spcBef>
              <a:spcAft>
                <a:spcPts val="600"/>
              </a:spcAft>
            </a:pPr>
            <a:r>
              <a:rPr lang="en-US" sz="2400" dirty="0"/>
              <a:t>CAC, CAC/RCP 1-1969, Rev.3, </a:t>
            </a:r>
            <a:r>
              <a:rPr lang="en-US" sz="2400" dirty="0" err="1"/>
              <a:t>Amd</a:t>
            </a:r>
            <a:r>
              <a:rPr lang="en-US" sz="2400" dirty="0"/>
              <a:t>. 1 - General Principles of Food Hygiene, CAC - Codex Alimentarius Commission, 1999a.</a:t>
            </a:r>
            <a:endParaRPr lang="pt-PT" sz="2400" dirty="0"/>
          </a:p>
          <a:p>
            <a:pPr lvl="0">
              <a:spcBef>
                <a:spcPts val="600"/>
              </a:spcBef>
              <a:spcAft>
                <a:spcPts val="600"/>
              </a:spcAft>
            </a:pPr>
            <a:r>
              <a:rPr lang="en-US" sz="2400" dirty="0"/>
              <a:t>Gilbert, R.J., </a:t>
            </a:r>
            <a:r>
              <a:rPr lang="en-US" sz="2400" dirty="0" err="1"/>
              <a:t>Louvois</a:t>
            </a:r>
            <a:r>
              <a:rPr lang="en-US" sz="2400" dirty="0"/>
              <a:t>, J., Donovan, T., Little, C., Nye, K., Ribeiro, C.D., Richards, J., Roberts, D., Bolton, F.J.,  2000, Guidelines for the microbiological quality of some ready-to-eat foods sampled at the point of sale, PHLS Advisory Committee for Food and Dairy Products, Communicable Disease and Public Health, 3 (3): 163-7. </a:t>
            </a:r>
          </a:p>
        </p:txBody>
      </p:sp>
      <p:pic>
        <p:nvPicPr>
          <p:cNvPr id="6" name="Immagine 5"/>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2920575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err="1">
                <a:solidFill>
                  <a:schemeClr val="tx1">
                    <a:lumMod val="85000"/>
                    <a:lumOff val="15000"/>
                  </a:schemeClr>
                </a:solidFill>
                <a:effectLst>
                  <a:outerShdw blurRad="38100" dist="38100" dir="2700000" algn="tl">
                    <a:srgbClr val="000000">
                      <a:alpha val="43137"/>
                    </a:srgbClr>
                  </a:outerShdw>
                </a:effectLst>
              </a:rPr>
              <a:t>Outline</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1569660"/>
          </a:xfrm>
          <a:prstGeom prst="rect">
            <a:avLst/>
          </a:prstGeom>
          <a:noFill/>
        </p:spPr>
        <p:txBody>
          <a:bodyPr wrap="square" rtlCol="0">
            <a:spAutoFit/>
          </a:bodyPr>
          <a:lstStyle/>
          <a:p>
            <a:pPr marL="457200" indent="-457200">
              <a:buAutoNum type="arabicPeriod"/>
            </a:pPr>
            <a:r>
              <a:rPr lang="en-US" sz="2400" dirty="0"/>
              <a:t>Introduction</a:t>
            </a:r>
          </a:p>
          <a:p>
            <a:pPr marL="457200" indent="-457200">
              <a:buAutoNum type="arabicPeriod"/>
            </a:pPr>
            <a:r>
              <a:rPr lang="en-US" sz="2400" dirty="0"/>
              <a:t>The concept of HACCP</a:t>
            </a:r>
          </a:p>
          <a:p>
            <a:pPr marL="457200" indent="-457200">
              <a:buAutoNum type="arabicPeriod"/>
            </a:pPr>
            <a:r>
              <a:rPr lang="en-US" sz="2400" dirty="0"/>
              <a:t>The principles of HACCP</a:t>
            </a:r>
          </a:p>
          <a:p>
            <a:pPr marL="457200" indent="-457200">
              <a:buAutoNum type="arabicPeriod"/>
            </a:pPr>
            <a:r>
              <a:rPr lang="en-US" sz="2400" dirty="0"/>
              <a:t>The HACCP methodology	</a:t>
            </a:r>
          </a:p>
        </p:txBody>
      </p:sp>
      <p:pic>
        <p:nvPicPr>
          <p:cNvPr id="11" name="Immagine 10"/>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234413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Learning </a:t>
            </a:r>
            <a:r>
              <a:rPr lang="it-IT" sz="3200" b="1" dirty="0" err="1">
                <a:solidFill>
                  <a:schemeClr val="tx1">
                    <a:lumMod val="85000"/>
                    <a:lumOff val="15000"/>
                  </a:schemeClr>
                </a:solidFill>
                <a:effectLst>
                  <a:outerShdw blurRad="38100" dist="38100" dir="2700000" algn="tl">
                    <a:srgbClr val="000000">
                      <a:alpha val="43137"/>
                    </a:srgbClr>
                  </a:outerShdw>
                </a:effectLst>
              </a:rPr>
              <a:t>outcomes</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4154984"/>
          </a:xfrm>
          <a:prstGeom prst="rect">
            <a:avLst/>
          </a:prstGeom>
          <a:noFill/>
        </p:spPr>
        <p:txBody>
          <a:bodyPr wrap="square" rtlCol="0">
            <a:spAutoFit/>
          </a:bodyPr>
          <a:lstStyle/>
          <a:p>
            <a:r>
              <a:rPr lang="en-US" sz="2400" dirty="0"/>
              <a:t>The trainee/student will:</a:t>
            </a:r>
          </a:p>
          <a:p>
            <a:pPr marL="342900" lvl="0" indent="-342900">
              <a:buFontTx/>
              <a:buChar char="-"/>
            </a:pPr>
            <a:r>
              <a:rPr lang="en-US" sz="2400" dirty="0"/>
              <a:t>Be able to understand the concept and principles of the HACCP System.</a:t>
            </a:r>
            <a:endParaRPr lang="pt-PT" sz="2400" dirty="0"/>
          </a:p>
          <a:p>
            <a:pPr marL="342900" lvl="0" indent="-342900">
              <a:buFontTx/>
              <a:buChar char="-"/>
            </a:pPr>
            <a:r>
              <a:rPr lang="en-US" sz="2400" dirty="0"/>
              <a:t>Be able to </a:t>
            </a:r>
            <a:r>
              <a:rPr lang="pt-PT" sz="2400" dirty="0" err="1"/>
              <a:t>understand</a:t>
            </a:r>
            <a:r>
              <a:rPr lang="pt-PT" sz="2400" dirty="0"/>
              <a:t> </a:t>
            </a:r>
            <a:r>
              <a:rPr lang="en-US" sz="2400" dirty="0"/>
              <a:t>the methodology of implementation of a HACCP System, describing in detail the steps inherent in this process.</a:t>
            </a:r>
          </a:p>
          <a:p>
            <a:pPr marL="342900" lvl="0" indent="-342900">
              <a:buFontTx/>
              <a:buChar char="-"/>
            </a:pPr>
            <a:r>
              <a:rPr lang="en-US" sz="2400" dirty="0"/>
              <a:t>Be able to be involved in </a:t>
            </a:r>
            <a:r>
              <a:rPr lang="pt-PT" sz="2400" dirty="0" err="1"/>
              <a:t>the</a:t>
            </a:r>
            <a:r>
              <a:rPr lang="pt-PT" sz="2400" dirty="0"/>
              <a:t> </a:t>
            </a:r>
            <a:r>
              <a:rPr lang="pt-PT" sz="2400" dirty="0" err="1"/>
              <a:t>implementation</a:t>
            </a:r>
            <a:r>
              <a:rPr lang="pt-PT" sz="2400" dirty="0"/>
              <a:t> </a:t>
            </a:r>
            <a:r>
              <a:rPr lang="pt-PT" sz="2400" dirty="0" err="1"/>
              <a:t>of</a:t>
            </a:r>
            <a:r>
              <a:rPr lang="pt-PT" sz="2400" dirty="0"/>
              <a:t> </a:t>
            </a:r>
            <a:r>
              <a:rPr lang="en-US" sz="2400" dirty="0"/>
              <a:t>HACCP methodology in companies, in particular in the steps related to hazard analysis, the determination of critical control points, the establishment of critical limits and the establishment of the monitoring system.	</a:t>
            </a:r>
          </a:p>
        </p:txBody>
      </p:sp>
      <p:pic>
        <p:nvPicPr>
          <p:cNvPr id="6" name="Immagine 5"/>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3374534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DISCUSSIONS / SOLUTIONS OF EVALUATION EXERCISES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a:t>
            </a:fld>
            <a:endParaRPr lang="en-US"/>
          </a:p>
        </p:txBody>
      </p:sp>
      <p:pic>
        <p:nvPicPr>
          <p:cNvPr id="6" name="Immagine 5">
            <a:extLst>
              <a:ext uri="{FF2B5EF4-FFF2-40B4-BE49-F238E27FC236}">
                <a16:creationId xmlns:a16="http://schemas.microsoft.com/office/drawing/2014/main" id="{9762D85A-0BC5-4C57-AC68-0C6A5827D197}"/>
              </a:ext>
            </a:extLst>
          </p:cNvPr>
          <p:cNvPicPr>
            <a:picLocks noChangeAspect="1"/>
          </p:cNvPicPr>
          <p:nvPr/>
        </p:nvPicPr>
        <p:blipFill>
          <a:blip r:embed="rId5"/>
          <a:stretch>
            <a:fillRect/>
          </a:stretch>
        </p:blipFill>
        <p:spPr>
          <a:xfrm>
            <a:off x="95250" y="6248400"/>
            <a:ext cx="1924050" cy="549729"/>
          </a:xfrm>
          <a:prstGeom prst="rect">
            <a:avLst/>
          </a:prstGeom>
        </p:spPr>
      </p:pic>
    </p:spTree>
    <p:extLst>
      <p:ext uri="{BB962C8B-B14F-4D97-AF65-F5344CB8AC3E}">
        <p14:creationId xmlns:p14="http://schemas.microsoft.com/office/powerpoint/2010/main" val="3107854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41438"/>
            <a:ext cx="7859661" cy="6278561"/>
          </a:xfrm>
        </p:spPr>
        <p:txBody>
          <a:bodyPr>
            <a:normAutofit/>
          </a:bodyPr>
          <a:lstStyle/>
          <a:p>
            <a:pPr algn="l">
              <a:lnSpc>
                <a:spcPts val="3600"/>
              </a:lnSpc>
              <a:spcBef>
                <a:spcPts val="1800"/>
              </a:spcBef>
            </a:pPr>
            <a:r>
              <a:rPr lang="en-US" b="1" dirty="0">
                <a:solidFill>
                  <a:schemeClr val="tx1"/>
                </a:solidFill>
              </a:rPr>
              <a:t>Question no. 1 (40 points/100)</a:t>
            </a:r>
            <a:endParaRPr lang="en-US" sz="3800" b="1" dirty="0">
              <a:solidFill>
                <a:schemeClr val="tx1"/>
              </a:solidFill>
            </a:endParaRPr>
          </a:p>
          <a:p>
            <a:pPr algn="l"/>
            <a:r>
              <a:rPr lang="en-US" sz="2400" dirty="0">
                <a:solidFill>
                  <a:schemeClr val="tx1"/>
                </a:solidFill>
              </a:rPr>
              <a:t>The company produces fruit juices. One defined CCP is the pasteurization of the glass bottles after filling (pasteurization tunnel). Critical limits of the CCP are validated to be 5 minutes with 82ºC. Monitoring of the time/temperature is carried out continuously. Two test bottles, equipped with data loggers are additionally sent to through the pasteurization tunnel twice daily. During the factory tour the time /temperature monitoring of the CCP is checked and everything is according to the set limits but the test bottles could not be found.</a:t>
            </a:r>
            <a:endParaRPr lang="pt-PT" sz="2400" dirty="0">
              <a:solidFill>
                <a:schemeClr val="tx1"/>
              </a:solidFill>
            </a:endParaRPr>
          </a:p>
          <a:p>
            <a:pPr marL="0" lvl="2" algn="l">
              <a:lnSpc>
                <a:spcPts val="3600"/>
              </a:lnSpc>
              <a:spcBef>
                <a:spcPts val="600"/>
              </a:spcBef>
            </a:pPr>
            <a:endParaRPr lang="en-US" sz="3800"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4250545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143000"/>
            <a:ext cx="7859661" cy="6400799"/>
          </a:xfrm>
        </p:spPr>
        <p:txBody>
          <a:bodyPr>
            <a:normAutofit/>
          </a:bodyPr>
          <a:lstStyle/>
          <a:p>
            <a:pPr algn="l">
              <a:lnSpc>
                <a:spcPts val="3600"/>
              </a:lnSpc>
              <a:spcBef>
                <a:spcPts val="1800"/>
              </a:spcBef>
            </a:pPr>
            <a:r>
              <a:rPr lang="en-US" b="1" dirty="0">
                <a:solidFill>
                  <a:schemeClr val="tx1"/>
                </a:solidFill>
              </a:rPr>
              <a:t>Question no. 1 (40 points/100)</a:t>
            </a:r>
            <a:endParaRPr lang="pt-PT" b="1" dirty="0">
              <a:solidFill>
                <a:schemeClr val="tx1"/>
              </a:solidFill>
            </a:endParaRPr>
          </a:p>
          <a:p>
            <a:pPr algn="l"/>
            <a:r>
              <a:rPr lang="en-US" sz="2400" dirty="0">
                <a:solidFill>
                  <a:schemeClr val="tx1"/>
                </a:solidFill>
              </a:rPr>
              <a:t>Which of the following statement(s)/judgement(s) is/are correct?</a:t>
            </a:r>
            <a:endParaRPr lang="pt-PT" sz="2400" dirty="0">
              <a:solidFill>
                <a:schemeClr val="tx1"/>
              </a:solidFill>
            </a:endParaRPr>
          </a:p>
          <a:p>
            <a:pPr algn="l"/>
            <a:r>
              <a:rPr lang="en-US" sz="2400" dirty="0">
                <a:solidFill>
                  <a:schemeClr val="tx1"/>
                </a:solidFill>
                <a:latin typeface="Wingdings" panose="05000000000000000000" pitchFamily="2" charset="2"/>
              </a:rPr>
              <a:t>m</a:t>
            </a:r>
            <a:r>
              <a:rPr lang="en-US" sz="2400" dirty="0">
                <a:solidFill>
                  <a:schemeClr val="tx1"/>
                </a:solidFill>
              </a:rPr>
              <a:t> The company has clearly identified the CCP and critical limits are established.</a:t>
            </a:r>
            <a:endParaRPr lang="pt-PT" sz="2400" dirty="0">
              <a:solidFill>
                <a:schemeClr val="tx1"/>
              </a:solidFill>
            </a:endParaRPr>
          </a:p>
          <a:p>
            <a:pPr algn="l"/>
            <a:r>
              <a:rPr lang="en-US" sz="2400" dirty="0">
                <a:solidFill>
                  <a:schemeClr val="tx1"/>
                </a:solidFill>
                <a:latin typeface="Wingdings" panose="05000000000000000000" pitchFamily="2" charset="2"/>
              </a:rPr>
              <a:t>m</a:t>
            </a:r>
            <a:r>
              <a:rPr lang="en-US" sz="2400" dirty="0">
                <a:solidFill>
                  <a:schemeClr val="tx1"/>
                </a:solidFill>
              </a:rPr>
              <a:t> The company has clearly identified the CCP but the critical limits are not adequately established.</a:t>
            </a:r>
            <a:endParaRPr lang="pt-PT" sz="2400" dirty="0">
              <a:solidFill>
                <a:schemeClr val="tx1"/>
              </a:solidFill>
            </a:endParaRPr>
          </a:p>
          <a:p>
            <a:pPr algn="l"/>
            <a:r>
              <a:rPr lang="en-US" sz="2400" dirty="0">
                <a:solidFill>
                  <a:schemeClr val="tx1"/>
                </a:solidFill>
                <a:latin typeface="Wingdings" panose="05000000000000000000" pitchFamily="2" charset="2"/>
              </a:rPr>
              <a:t>m</a:t>
            </a:r>
            <a:r>
              <a:rPr lang="en-US" sz="2400" dirty="0">
                <a:solidFill>
                  <a:schemeClr val="tx1"/>
                </a:solidFill>
              </a:rPr>
              <a:t> The company does not implement his own rules for the daily additional check of the pasteurization tunnel by test bottles equipped with data loggers.</a:t>
            </a:r>
            <a:endParaRPr lang="pt-PT" sz="2400" dirty="0">
              <a:solidFill>
                <a:schemeClr val="tx1"/>
              </a:solidFill>
            </a:endParaRPr>
          </a:p>
          <a:p>
            <a:pPr algn="l"/>
            <a:r>
              <a:rPr lang="en-US" sz="2400" dirty="0">
                <a:solidFill>
                  <a:schemeClr val="tx1"/>
                </a:solidFill>
                <a:latin typeface="Wingdings" panose="05000000000000000000" pitchFamily="2" charset="2"/>
              </a:rPr>
              <a:t>m</a:t>
            </a:r>
            <a:r>
              <a:rPr lang="en-US" sz="2400" dirty="0">
                <a:solidFill>
                  <a:schemeClr val="tx1"/>
                </a:solidFill>
              </a:rPr>
              <a:t> Validation of CCP (time/temperature) is planned in a daily basis.</a:t>
            </a:r>
            <a:endParaRPr lang="pt-PT" sz="2400" dirty="0">
              <a:solidFill>
                <a:schemeClr val="tx1"/>
              </a:solidFill>
            </a:endParaRPr>
          </a:p>
          <a:p>
            <a:pPr marL="0" lvl="2" algn="l">
              <a:lnSpc>
                <a:spcPts val="3600"/>
              </a:lnSpc>
              <a:spcBef>
                <a:spcPts val="600"/>
              </a:spcBef>
            </a:pPr>
            <a:endParaRPr lang="en-US"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2221317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169" y="1341438"/>
            <a:ext cx="7859661" cy="6400799"/>
          </a:xfrm>
        </p:spPr>
        <p:txBody>
          <a:bodyPr>
            <a:normAutofit/>
          </a:bodyPr>
          <a:lstStyle/>
          <a:p>
            <a:pPr algn="l">
              <a:lnSpc>
                <a:spcPts val="3600"/>
              </a:lnSpc>
              <a:spcBef>
                <a:spcPts val="1800"/>
              </a:spcBef>
            </a:pPr>
            <a:r>
              <a:rPr lang="en-US" b="1" dirty="0">
                <a:solidFill>
                  <a:schemeClr val="tx1"/>
                </a:solidFill>
              </a:rPr>
              <a:t>Question no. 2 (40 points/100)</a:t>
            </a:r>
            <a:endParaRPr lang="pt-PT" b="1" dirty="0">
              <a:solidFill>
                <a:schemeClr val="tx1"/>
              </a:solidFill>
            </a:endParaRPr>
          </a:p>
          <a:p>
            <a:pPr algn="l"/>
            <a:r>
              <a:rPr lang="en-US" sz="2400" dirty="0">
                <a:solidFill>
                  <a:schemeClr val="tx1"/>
                </a:solidFill>
              </a:rPr>
              <a:t>An audit takes place in a canned tuna fish factory in Thailand. The company has 110 staff workers and approximately 800 contract workers. The plant capacity is approximately 70 tons of tuna per day on 3 shift basis producing 6100 cases and a turnover of approximately 14 M€ per year. The company produces tuna (solid, chunks and flakes) in oil, brine and vegetable broth in both retail and catering can sizes. Raw materials are frozen and fresh skipjack and yellow fin tuna, salt, oil and vegetable broth. All preservation is by sterilization in horizontal steam retorts.</a:t>
            </a:r>
            <a:endParaRPr lang="pt-PT" sz="2400"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3192731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066801"/>
            <a:ext cx="8012062" cy="6400799"/>
          </a:xfrm>
        </p:spPr>
        <p:txBody>
          <a:bodyPr>
            <a:normAutofit/>
          </a:bodyPr>
          <a:lstStyle/>
          <a:p>
            <a:pPr algn="l">
              <a:lnSpc>
                <a:spcPts val="3600"/>
              </a:lnSpc>
              <a:spcBef>
                <a:spcPts val="1800"/>
              </a:spcBef>
            </a:pPr>
            <a:r>
              <a:rPr lang="en-US" b="1" dirty="0">
                <a:solidFill>
                  <a:schemeClr val="tx1"/>
                </a:solidFill>
              </a:rPr>
              <a:t>Question no. 2 (40 points/100)</a:t>
            </a:r>
            <a:endParaRPr lang="pt-PT" b="1" dirty="0">
              <a:solidFill>
                <a:schemeClr val="tx1"/>
              </a:solidFill>
            </a:endParaRPr>
          </a:p>
          <a:p>
            <a:pPr algn="l">
              <a:spcBef>
                <a:spcPts val="400"/>
              </a:spcBef>
            </a:pPr>
            <a:r>
              <a:rPr lang="en-US" sz="2400" dirty="0">
                <a:solidFill>
                  <a:schemeClr val="tx1"/>
                </a:solidFill>
              </a:rPr>
              <a:t>Production distribution is approximately 60% to America and 40% to Europe and the has EU registration mark. The HACCP system is based on the Codex Alimentarius principles and Codex decision tree for CCP identification. Different CCPs were defined e.g. double seaming, retorting, metal detection, histamine for incoming fish. Histamine was chosen as an additional CCP because it is an established food safety criterion for the raw material.</a:t>
            </a:r>
            <a:endParaRPr lang="pt-PT" sz="2400" dirty="0">
              <a:solidFill>
                <a:schemeClr val="tx1"/>
              </a:solidFill>
            </a:endParaRPr>
          </a:p>
          <a:p>
            <a:pPr algn="l">
              <a:spcBef>
                <a:spcPts val="400"/>
              </a:spcBef>
            </a:pPr>
            <a:r>
              <a:rPr lang="en-US" sz="2400" dirty="0">
                <a:solidFill>
                  <a:schemeClr val="tx1"/>
                </a:solidFill>
              </a:rPr>
              <a:t>During the factory tour the auditor observed that on that day histamine monitoring tests were not performed from the vessel hatches and during two other days of last week not at the prescribed batch sampling rate.</a:t>
            </a:r>
            <a:endParaRPr lang="en-US" sz="2400"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1170420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066801"/>
            <a:ext cx="8610600" cy="6400799"/>
          </a:xfrm>
        </p:spPr>
        <p:txBody>
          <a:bodyPr>
            <a:normAutofit/>
          </a:bodyPr>
          <a:lstStyle/>
          <a:p>
            <a:pPr algn="l">
              <a:lnSpc>
                <a:spcPts val="3600"/>
              </a:lnSpc>
              <a:spcBef>
                <a:spcPts val="1800"/>
              </a:spcBef>
            </a:pPr>
            <a:r>
              <a:rPr lang="en-US" sz="3500" b="1" dirty="0">
                <a:solidFill>
                  <a:schemeClr val="tx1"/>
                </a:solidFill>
              </a:rPr>
              <a:t>Question no. 2 (40 points/100)</a:t>
            </a:r>
            <a:endParaRPr lang="pt-PT" sz="2500" b="1" dirty="0">
              <a:solidFill>
                <a:schemeClr val="tx1"/>
              </a:solidFill>
            </a:endParaRPr>
          </a:p>
          <a:p>
            <a:pPr algn="l">
              <a:spcBef>
                <a:spcPts val="400"/>
              </a:spcBef>
            </a:pPr>
            <a:r>
              <a:rPr lang="en-US" sz="2300" dirty="0">
                <a:solidFill>
                  <a:schemeClr val="tx1"/>
                </a:solidFill>
              </a:rPr>
              <a:t>Which of the following statement(s)/judgement(s) is/are correct?</a:t>
            </a:r>
            <a:endParaRPr lang="pt-PT" sz="2300" dirty="0">
              <a:solidFill>
                <a:schemeClr val="tx1"/>
              </a:solidFill>
            </a:endParaRPr>
          </a:p>
          <a:p>
            <a:pPr algn="l">
              <a:spcBef>
                <a:spcPts val="400"/>
              </a:spcBef>
            </a:pPr>
            <a:r>
              <a:rPr lang="en-US" sz="2300" dirty="0">
                <a:solidFill>
                  <a:schemeClr val="tx1"/>
                </a:solidFill>
                <a:latin typeface="Wingdings" panose="05000000000000000000" pitchFamily="2" charset="2"/>
              </a:rPr>
              <a:t>m</a:t>
            </a:r>
            <a:r>
              <a:rPr lang="en-US" sz="2300" dirty="0">
                <a:solidFill>
                  <a:schemeClr val="tx1"/>
                </a:solidFill>
              </a:rPr>
              <a:t> The company’s procedures on CCP monitoring of histamine was not complied with on one day. This failure it is not relevant.</a:t>
            </a:r>
            <a:endParaRPr lang="pt-PT" sz="2300" dirty="0">
              <a:solidFill>
                <a:schemeClr val="tx1"/>
              </a:solidFill>
            </a:endParaRPr>
          </a:p>
          <a:p>
            <a:pPr algn="l">
              <a:spcBef>
                <a:spcPts val="400"/>
              </a:spcBef>
            </a:pPr>
            <a:r>
              <a:rPr lang="en-US" sz="2300" dirty="0">
                <a:solidFill>
                  <a:schemeClr val="tx1"/>
                </a:solidFill>
                <a:latin typeface="Wingdings" panose="05000000000000000000" pitchFamily="2" charset="2"/>
              </a:rPr>
              <a:t>m</a:t>
            </a:r>
            <a:r>
              <a:rPr lang="en-US" sz="2300" dirty="0">
                <a:solidFill>
                  <a:schemeClr val="tx1"/>
                </a:solidFill>
              </a:rPr>
              <a:t> The company’s procedures on CCP monitoring of histamine was not complied with on one day. This failure has significant risks in terms of food safety.</a:t>
            </a:r>
            <a:endParaRPr lang="pt-PT" sz="2300" dirty="0">
              <a:solidFill>
                <a:schemeClr val="tx1"/>
              </a:solidFill>
            </a:endParaRPr>
          </a:p>
          <a:p>
            <a:pPr algn="l">
              <a:spcBef>
                <a:spcPts val="400"/>
              </a:spcBef>
            </a:pPr>
            <a:r>
              <a:rPr lang="en-US" sz="2300" dirty="0">
                <a:solidFill>
                  <a:schemeClr val="tx1"/>
                </a:solidFill>
                <a:latin typeface="Wingdings" panose="05000000000000000000" pitchFamily="2" charset="2"/>
              </a:rPr>
              <a:t>m</a:t>
            </a:r>
            <a:r>
              <a:rPr lang="en-US" sz="2300" dirty="0">
                <a:solidFill>
                  <a:schemeClr val="tx1"/>
                </a:solidFill>
              </a:rPr>
              <a:t> Histamine tests were not carried out at the point of discharge from vessels holds at the prescribed batch sampling rate. This is not significant because the sampling rate is selected by the company.</a:t>
            </a:r>
            <a:endParaRPr lang="pt-PT" sz="2300" dirty="0">
              <a:solidFill>
                <a:schemeClr val="tx1"/>
              </a:solidFill>
            </a:endParaRPr>
          </a:p>
          <a:p>
            <a:pPr algn="l">
              <a:spcBef>
                <a:spcPts val="400"/>
              </a:spcBef>
            </a:pPr>
            <a:r>
              <a:rPr lang="en-US" sz="2300" dirty="0">
                <a:solidFill>
                  <a:schemeClr val="tx1"/>
                </a:solidFill>
                <a:latin typeface="Wingdings" panose="05000000000000000000" pitchFamily="2" charset="2"/>
              </a:rPr>
              <a:t>m</a:t>
            </a:r>
            <a:r>
              <a:rPr lang="en-US" sz="2300" dirty="0">
                <a:solidFill>
                  <a:schemeClr val="tx1"/>
                </a:solidFill>
              </a:rPr>
              <a:t> The company procedure on CCP definition is based in Codex Alimentarius. Nevertheless the company choose histamine as CCP because of being a food safety criterion. This lacks logical approach.</a:t>
            </a:r>
            <a:endParaRPr lang="pt-PT" sz="2300" dirty="0">
              <a:solidFill>
                <a:schemeClr val="tx1"/>
              </a:solidFill>
            </a:endParaRPr>
          </a:p>
          <a:p>
            <a:pPr marL="0" lvl="2" algn="l">
              <a:lnSpc>
                <a:spcPts val="3600"/>
              </a:lnSpc>
              <a:spcBef>
                <a:spcPts val="600"/>
              </a:spcBef>
            </a:pPr>
            <a:endParaRPr lang="en-US" sz="2300"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Discussions / solutions of evaluation exercises</a:t>
            </a:r>
          </a:p>
        </p:txBody>
      </p:sp>
    </p:spTree>
    <p:extLst>
      <p:ext uri="{BB962C8B-B14F-4D97-AF65-F5344CB8AC3E}">
        <p14:creationId xmlns:p14="http://schemas.microsoft.com/office/powerpoint/2010/main" val="13135063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82DAD6238EA14F9FA62F87D90FEE47" ma:contentTypeVersion="0" ma:contentTypeDescription="Create a new document." ma:contentTypeScope="" ma:versionID="696200efd887bafd186ae65fa5c22c5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9422465-D6D5-4BDB-A4E0-D97BE7FDFB36}"/>
</file>

<file path=customXml/itemProps2.xml><?xml version="1.0" encoding="utf-8"?>
<ds:datastoreItem xmlns:ds="http://schemas.openxmlformats.org/officeDocument/2006/customXml" ds:itemID="{EAF0676E-5BBB-4FD1-8E4E-911F742D0A74}"/>
</file>

<file path=customXml/itemProps3.xml><?xml version="1.0" encoding="utf-8"?>
<ds:datastoreItem xmlns:ds="http://schemas.openxmlformats.org/officeDocument/2006/customXml" ds:itemID="{594AFED1-D237-45DD-8AB3-74E210DC3424}"/>
</file>

<file path=docProps/app.xml><?xml version="1.0" encoding="utf-8"?>
<Properties xmlns="http://schemas.openxmlformats.org/officeDocument/2006/extended-properties" xmlns:vt="http://schemas.openxmlformats.org/officeDocument/2006/docPropsVTypes">
  <TotalTime>5321</TotalTime>
  <Words>1242</Words>
  <Application>Microsoft Office PowerPoint</Application>
  <PresentationFormat>Apresentação no Ecrã (4:3)</PresentationFormat>
  <Paragraphs>78</Paragraphs>
  <Slides>13</Slides>
  <Notes>8</Notes>
  <HiddenSlides>0</HiddenSlides>
  <MMClips>0</MMClips>
  <ScaleCrop>false</ScaleCrop>
  <HeadingPairs>
    <vt:vector size="6" baseType="variant">
      <vt:variant>
        <vt:lpstr>Tipos de letra usados</vt:lpstr>
      </vt:variant>
      <vt:variant>
        <vt:i4>3</vt:i4>
      </vt:variant>
      <vt:variant>
        <vt:lpstr>Tema</vt:lpstr>
      </vt:variant>
      <vt:variant>
        <vt:i4>1</vt:i4>
      </vt:variant>
      <vt:variant>
        <vt:lpstr>Títulos dos diapositivos</vt:lpstr>
      </vt:variant>
      <vt:variant>
        <vt:i4>13</vt:i4>
      </vt:variant>
    </vt:vector>
  </HeadingPairs>
  <TitlesOfParts>
    <vt:vector size="17" baseType="lpstr">
      <vt:lpstr>Arial</vt:lpstr>
      <vt:lpstr>Calibri</vt:lpstr>
      <vt:lpstr>Wingdings</vt:lpstr>
      <vt:lpstr>Office Theme</vt:lpstr>
      <vt:lpstr>Apresentação do PowerPoint</vt:lpstr>
      <vt:lpstr>Outline</vt:lpstr>
      <vt:lpstr>Learning outcomes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References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hr</dc:creator>
  <cp:lastModifiedBy>Utilizador</cp:lastModifiedBy>
  <cp:revision>73</cp:revision>
  <cp:lastPrinted>2018-07-18T16:52:07Z</cp:lastPrinted>
  <dcterms:created xsi:type="dcterms:W3CDTF">2017-02-18T14:55:58Z</dcterms:created>
  <dcterms:modified xsi:type="dcterms:W3CDTF">2018-08-30T15:44:17Z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0x010100B782DAD6238EA14F9FA62F87D90FEE47</vt:lpwstr>
  </property>
</Properties>
</file>